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4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65" r:id="rId13"/>
  </p:sldIdLst>
  <p:sldSz cx="18288000" cy="10287000"/>
  <p:notesSz cx="6858000" cy="9144000"/>
  <p:embeddedFontLst>
    <p:embeddedFont>
      <p:font typeface="Fira Sans Medium" panose="020B0603050000020004" pitchFamily="34" charset="0"/>
      <p:regular r:id="rId14"/>
      <p:italic r:id="rId15"/>
    </p:embeddedFont>
    <p:embeddedFont>
      <p:font typeface="Gill Sans MT" panose="020B0502020104020203" pitchFamily="34" charset="0"/>
      <p:regular r:id="rId16"/>
      <p:bold r:id="rId17"/>
      <p:italic r:id="rId18"/>
      <p:boldItalic r:id="rId19"/>
    </p:embeddedFont>
    <p:embeddedFont>
      <p:font typeface="League Spartan" panose="020B0604020202020204" charset="0"/>
      <p:regular r:id="rId20"/>
    </p:embeddedFont>
    <p:embeddedFont>
      <p:font typeface="Perpetua Titling MT" panose="02020502060505020804" pitchFamily="18" charset="0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3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9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90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41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73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19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819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49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63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2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14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520038" cy="10287000"/>
            <a:chOff x="0" y="0"/>
            <a:chExt cx="487770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7705" cy="2709333"/>
            </a:xfrm>
            <a:custGeom>
              <a:avLst/>
              <a:gdLst/>
              <a:ahLst/>
              <a:cxnLst/>
              <a:rect l="l" t="t" r="r" b="b"/>
              <a:pathLst>
                <a:path w="4877705" h="2709333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7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810163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 rot="-10800000">
            <a:off x="12214894" y="0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95947" y="2253234"/>
            <a:ext cx="15496107" cy="3684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928"/>
              </a:lnSpc>
            </a:pPr>
            <a:r>
              <a:rPr lang="en-US" sz="9600" b="1" dirty="0"/>
              <a:t>CASE STUDY</a:t>
            </a:r>
            <a:endParaRPr lang="en-US" sz="9600" b="1" spc="288" dirty="0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14928"/>
              </a:lnSpc>
            </a:pPr>
            <a:r>
              <a:rPr lang="en-IN" sz="9600" b="1" dirty="0">
                <a:solidFill>
                  <a:srgbClr val="FF9900"/>
                </a:solidFill>
                <a:latin typeface="Roobert"/>
              </a:rPr>
              <a:t>Analysis on Amazon Sales</a:t>
            </a:r>
            <a:endParaRPr lang="en-IN" sz="9600" dirty="0">
              <a:solidFill>
                <a:srgbClr val="FF990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8CF3078-DFCA-AF04-9422-F8445D2C877D}"/>
              </a:ext>
            </a:extLst>
          </p:cNvPr>
          <p:cNvSpPr txBox="1">
            <a:spLocks/>
          </p:cNvSpPr>
          <p:nvPr/>
        </p:nvSpPr>
        <p:spPr>
          <a:xfrm>
            <a:off x="15660819" y="8191194"/>
            <a:ext cx="2743200" cy="2128990"/>
          </a:xfrm>
          <a:prstGeom prst="rect">
            <a:avLst/>
          </a:prstGeom>
        </p:spPr>
        <p:txBody>
          <a:bodyPr>
            <a:normAutofit/>
          </a:bodyPr>
          <a:lstStyle>
            <a:lvl1pPr marL="428625" indent="-428625" algn="l" defTabSz="6858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chemeClr val="accent1"/>
              </a:buClr>
              <a:buSzPct val="115000"/>
              <a:buFont typeface="Arial"/>
              <a:buChar char="•"/>
              <a:defRPr sz="3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chemeClr val="accent1"/>
              </a:buClr>
              <a:buSzPct val="115000"/>
              <a:buFont typeface="Arial"/>
              <a:buChar char="•"/>
              <a:defRPr sz="3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00225" indent="-428625" algn="l" defTabSz="6858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chemeClr val="accent1"/>
              </a:buClr>
              <a:buSzPct val="115000"/>
              <a:buFont typeface="Arial"/>
              <a:buChar char="•"/>
              <a:defRPr sz="27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314575" indent="-257175" algn="l" defTabSz="6858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000375" indent="-257175" algn="l" defTabSz="6858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chemeClr val="accent1"/>
              </a:buClr>
              <a:buSzPct val="115000"/>
              <a:buFont typeface="Arial"/>
              <a:buChar char="•"/>
              <a:defRPr sz="2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chemeClr val="accent1"/>
              </a:buClr>
              <a:buSzPct val="115000"/>
              <a:buFont typeface="Arial"/>
              <a:buChar char="•"/>
              <a:defRPr sz="2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chemeClr val="accent1"/>
              </a:buClr>
              <a:buSzPct val="115000"/>
              <a:buFont typeface="Arial"/>
              <a:buChar char="•"/>
              <a:defRPr sz="2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chemeClr val="accent1"/>
              </a:buClr>
              <a:buSzPct val="115000"/>
              <a:buFont typeface="Arial"/>
              <a:buChar char="•"/>
              <a:defRPr sz="2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chemeClr val="accent1"/>
              </a:buClr>
              <a:buSzPct val="115000"/>
              <a:buFont typeface="Arial"/>
              <a:buChar char="•"/>
              <a:defRPr sz="2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Presented by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Sayooj 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81E5AE-637D-7A8D-2BAC-0AAD3E59E015}"/>
              </a:ext>
            </a:extLst>
          </p:cNvPr>
          <p:cNvGrpSpPr/>
          <p:nvPr/>
        </p:nvGrpSpPr>
        <p:grpSpPr>
          <a:xfrm>
            <a:off x="228600" y="-106561"/>
            <a:ext cx="4114800" cy="1855697"/>
            <a:chOff x="4008257" y="2544510"/>
            <a:chExt cx="4193777" cy="16293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5AFD07-A7A2-934D-A1A3-21C131DF0240}"/>
                </a:ext>
              </a:extLst>
            </p:cNvPr>
            <p:cNvSpPr txBox="1"/>
            <p:nvPr/>
          </p:nvSpPr>
          <p:spPr>
            <a:xfrm>
              <a:off x="4008257" y="2544510"/>
              <a:ext cx="41937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8800" dirty="0">
                  <a:latin typeface="Fira Sans Medium" panose="020B0603050000020004" pitchFamily="34" charset="0"/>
                </a:rPr>
                <a:t>amazon</a:t>
              </a:r>
              <a:endParaRPr lang="en-IN" sz="72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79E654-BAD6-8284-DFA1-4B6B5422AA0B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2DAA41D-A295-42ED-1867-1C233F719BBA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2463A6-906C-9465-BE5E-A14EF0A6A9A7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02C808C-C571-AC56-719F-26AAA3D788AD}"/>
              </a:ext>
            </a:extLst>
          </p:cNvPr>
          <p:cNvSpPr txBox="1">
            <a:spLocks/>
          </p:cNvSpPr>
          <p:nvPr/>
        </p:nvSpPr>
        <p:spPr>
          <a:xfrm>
            <a:off x="647700" y="342900"/>
            <a:ext cx="169926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i="0" dirty="0">
                <a:effectLst/>
                <a:latin typeface="Perpetua Titling MT" panose="02020502060505020804" pitchFamily="18" charset="0"/>
              </a:rPr>
              <a:t>9. Display review contents that contains words like worst, waste, poor, or not good.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0EE34-F9DE-23B5-017C-AF67C19AD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9" y="1863827"/>
            <a:ext cx="8243641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7C810-BC87-135F-FC56-EF9FA67CF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147187"/>
            <a:ext cx="9753600" cy="48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1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BEDF6-6F44-6A20-388B-DFE6BF2077B7}"/>
              </a:ext>
            </a:extLst>
          </p:cNvPr>
          <p:cNvSpPr txBox="1">
            <a:spLocks/>
          </p:cNvSpPr>
          <p:nvPr/>
        </p:nvSpPr>
        <p:spPr>
          <a:xfrm>
            <a:off x="38100" y="419100"/>
            <a:ext cx="18249900" cy="99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i="0" dirty="0">
                <a:effectLst/>
                <a:latin typeface="Perpetua Titling MT" panose="02020502060505020804" pitchFamily="18" charset="0"/>
              </a:rPr>
              <a:t>10. List all products where the category includes "Accessories."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7DF9A-3CB9-D60C-98AB-30707E53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2" y="4227872"/>
            <a:ext cx="17659236" cy="563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2F2B4-7731-163F-6989-D2A2A13C2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86" y="1632758"/>
            <a:ext cx="8259328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5917" y="2610316"/>
            <a:ext cx="16074978" cy="7991215"/>
            <a:chOff x="0" y="0"/>
            <a:chExt cx="952591" cy="473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591" cy="473553"/>
            </a:xfrm>
            <a:custGeom>
              <a:avLst/>
              <a:gdLst/>
              <a:ahLst/>
              <a:cxnLst/>
              <a:rect l="l" t="t" r="r" b="b"/>
              <a:pathLst>
                <a:path w="952591" h="473553">
                  <a:moveTo>
                    <a:pt x="203200" y="0"/>
                  </a:moveTo>
                  <a:lnTo>
                    <a:pt x="952591" y="0"/>
                  </a:lnTo>
                  <a:lnTo>
                    <a:pt x="749391" y="473553"/>
                  </a:lnTo>
                  <a:lnTo>
                    <a:pt x="0" y="47355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57150"/>
              <a:ext cx="749391" cy="53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49845" y="0"/>
            <a:ext cx="11123371" cy="10287000"/>
            <a:chOff x="0" y="0"/>
            <a:chExt cx="1292476" cy="11952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2476" cy="1195294"/>
            </a:xfrm>
            <a:custGeom>
              <a:avLst/>
              <a:gdLst/>
              <a:ahLst/>
              <a:cxnLst/>
              <a:rect l="l" t="t" r="r" b="b"/>
              <a:pathLst>
                <a:path w="1292476" h="1195294">
                  <a:moveTo>
                    <a:pt x="203200" y="0"/>
                  </a:moveTo>
                  <a:lnTo>
                    <a:pt x="1292476" y="0"/>
                  </a:lnTo>
                  <a:lnTo>
                    <a:pt x="1089276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22086" b="-2208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43518" y="4589502"/>
            <a:ext cx="8229600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500" b="1" dirty="0">
                <a:solidFill>
                  <a:srgbClr val="FF9900"/>
                </a:solidFill>
              </a:rPr>
              <a:t>Thank you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FE4CAF-4C5E-42F0-215E-88455570DE21}"/>
              </a:ext>
            </a:extLst>
          </p:cNvPr>
          <p:cNvSpPr txBox="1">
            <a:spLocks/>
          </p:cNvSpPr>
          <p:nvPr/>
        </p:nvSpPr>
        <p:spPr>
          <a:xfrm>
            <a:off x="7444013" y="2914194"/>
            <a:ext cx="4514307" cy="2003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568207-38B6-3498-C55A-1D94E032C04F}"/>
              </a:ext>
            </a:extLst>
          </p:cNvPr>
          <p:cNvSpPr txBox="1">
            <a:spLocks/>
          </p:cNvSpPr>
          <p:nvPr/>
        </p:nvSpPr>
        <p:spPr>
          <a:xfrm>
            <a:off x="881216" y="342900"/>
            <a:ext cx="16525568" cy="92233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latin typeface="Perpetua Titling MT" panose="02020502060505020804" pitchFamily="18" charset="0"/>
              </a:rPr>
              <a:t>1. </a:t>
            </a:r>
            <a:r>
              <a:rPr lang="en-US" sz="3600" b="1" i="0" dirty="0">
                <a:effectLst/>
                <a:latin typeface="Perpetua Titling MT" panose="02020502060505020804" pitchFamily="18" charset="0"/>
              </a:rPr>
              <a:t>List all products with a discounted price below ₹500.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85996A-D888-EFF0-AEC2-3FD76FA40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866900"/>
            <a:ext cx="6639852" cy="2343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5257CB-ACBB-FCCD-9DC1-3879E89F6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455932"/>
            <a:ext cx="17775634" cy="53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9B5140C-2609-47C8-106C-22B8B7DC7432}"/>
              </a:ext>
            </a:extLst>
          </p:cNvPr>
          <p:cNvSpPr txBox="1">
            <a:spLocks/>
          </p:cNvSpPr>
          <p:nvPr/>
        </p:nvSpPr>
        <p:spPr>
          <a:xfrm>
            <a:off x="266700" y="342900"/>
            <a:ext cx="17754600" cy="92233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latin typeface="Perpetua Titling MT" panose="02020502060505020804" pitchFamily="18" charset="0"/>
              </a:rPr>
              <a:t>2. </a:t>
            </a:r>
            <a:r>
              <a:rPr lang="en-US" sz="3600" b="1" i="0" dirty="0">
                <a:effectLst/>
                <a:latin typeface="Perpetua Titling MT" panose="02020502060505020804" pitchFamily="18" charset="0"/>
              </a:rPr>
              <a:t>Find products with a discount percentage of 50% or more.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5EFC8-F5AD-F932-152F-DA4422E7C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87508"/>
            <a:ext cx="17868900" cy="512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A3432-B0FE-F8DA-842E-BF6DBADC2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60" y="2036642"/>
            <a:ext cx="9702479" cy="21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4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5381C89-BCA2-07BF-E9D8-BFD43515720A}"/>
              </a:ext>
            </a:extLst>
          </p:cNvPr>
          <p:cNvSpPr txBox="1">
            <a:spLocks/>
          </p:cNvSpPr>
          <p:nvPr/>
        </p:nvSpPr>
        <p:spPr>
          <a:xfrm>
            <a:off x="628650" y="266700"/>
            <a:ext cx="170307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latin typeface="Perpetua Titling MT" panose="02020502060505020804" pitchFamily="18" charset="0"/>
              </a:rPr>
              <a:t>3. </a:t>
            </a:r>
            <a:r>
              <a:rPr lang="en-US" sz="3600" b="1" i="0" dirty="0">
                <a:effectLst/>
                <a:latin typeface="Perpetua Titling MT" panose="02020502060505020804" pitchFamily="18" charset="0"/>
              </a:rPr>
              <a:t>Retrieve all products where the name contains the word "Cable."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8FFD9-FA2B-4B17-FB16-CCF9F28C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2" y="4533900"/>
            <a:ext cx="17924596" cy="49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26E28-DA99-A2AA-9CD9-D1F0C203E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44" y="2019300"/>
            <a:ext cx="8280312" cy="21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3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6190832-5B95-1F12-EB92-09663E725B1E}"/>
              </a:ext>
            </a:extLst>
          </p:cNvPr>
          <p:cNvSpPr txBox="1">
            <a:spLocks/>
          </p:cNvSpPr>
          <p:nvPr/>
        </p:nvSpPr>
        <p:spPr>
          <a:xfrm>
            <a:off x="628650" y="266700"/>
            <a:ext cx="170307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latin typeface="Perpetua Titling MT" panose="02020502060505020804" pitchFamily="18" charset="0"/>
              </a:rPr>
              <a:t>4. </a:t>
            </a:r>
            <a:r>
              <a:rPr lang="en-US" sz="3600" b="1" i="0" dirty="0">
                <a:effectLst/>
                <a:latin typeface="Perpetua Titling MT" panose="02020502060505020804" pitchFamily="18" charset="0"/>
              </a:rPr>
              <a:t>Display the difference between the average of the actual price and the discounted price for each product.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2EA4C-ECD1-F137-BE4C-C845D607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25" y="5852698"/>
            <a:ext cx="6409149" cy="3738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F5667-4A3F-BBBF-25C5-30C639468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6" y="2781300"/>
            <a:ext cx="17448465" cy="26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8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159D7-A18D-0C36-A4F1-46CA2D832F62}"/>
              </a:ext>
            </a:extLst>
          </p:cNvPr>
          <p:cNvSpPr txBox="1">
            <a:spLocks/>
          </p:cNvSpPr>
          <p:nvPr/>
        </p:nvSpPr>
        <p:spPr>
          <a:xfrm>
            <a:off x="2286000" y="342900"/>
            <a:ext cx="137160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latin typeface="Perpetua Titling MT" panose="02020502060505020804" pitchFamily="18" charset="0"/>
              </a:rPr>
              <a:t>5. </a:t>
            </a:r>
            <a:r>
              <a:rPr lang="en-US" sz="3600" b="1" i="0" dirty="0">
                <a:effectLst/>
                <a:latin typeface="Perpetua Titling MT" panose="02020502060505020804" pitchFamily="18" charset="0"/>
              </a:rPr>
              <a:t>Query reviews that mention "fast charging" in their content.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5170B-F3FC-0F38-6F76-CA82CFDFE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736470"/>
            <a:ext cx="8565340" cy="5476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31BDA-7132-A931-7B2B-59E45CF7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45" y="2095500"/>
            <a:ext cx="973590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3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58F8BF0-B645-77E5-AB66-655E76BAD929}"/>
              </a:ext>
            </a:extLst>
          </p:cNvPr>
          <p:cNvSpPr txBox="1">
            <a:spLocks/>
          </p:cNvSpPr>
          <p:nvPr/>
        </p:nvSpPr>
        <p:spPr>
          <a:xfrm>
            <a:off x="2286000" y="190500"/>
            <a:ext cx="137160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latin typeface="Perpetua Titling MT" panose="02020502060505020804" pitchFamily="18" charset="0"/>
              </a:rPr>
              <a:t>6. </a:t>
            </a:r>
            <a:r>
              <a:rPr lang="en-US" sz="3600" b="1" i="0" dirty="0">
                <a:effectLst/>
                <a:latin typeface="Perpetua Titling MT" panose="02020502060505020804" pitchFamily="18" charset="0"/>
              </a:rPr>
              <a:t>Identify products with a discount percentage between 20% and 40%.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8EC22-0FC4-3EF7-98F5-9A7E4E33D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42" y="2171700"/>
            <a:ext cx="8763000" cy="7725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BCE74B-2CD4-9BEE-AC65-026F7ADA9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4305300"/>
            <a:ext cx="841909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7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2B22730-D999-BBC3-8D60-7BC3EC4FFEC6}"/>
              </a:ext>
            </a:extLst>
          </p:cNvPr>
          <p:cNvSpPr txBox="1">
            <a:spLocks/>
          </p:cNvSpPr>
          <p:nvPr/>
        </p:nvSpPr>
        <p:spPr>
          <a:xfrm>
            <a:off x="2286000" y="190500"/>
            <a:ext cx="137160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latin typeface="Perpetua Titling MT" panose="02020502060505020804" pitchFamily="18" charset="0"/>
              </a:rPr>
              <a:t>7. </a:t>
            </a:r>
            <a:r>
              <a:rPr lang="en-US" sz="3600" b="1" i="0" dirty="0">
                <a:effectLst/>
                <a:latin typeface="Perpetua Titling MT" panose="02020502060505020804" pitchFamily="18" charset="0"/>
              </a:rPr>
              <a:t>Find products that have an actual price above ₹1,000 and are rated 4 stars or above.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03E41-F231-4384-F5A8-07DE164A6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247900"/>
            <a:ext cx="7583392" cy="708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D4499-D828-CD18-3D08-87A058437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52735"/>
            <a:ext cx="899285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4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54007D1-3E1C-A8DD-D505-8C6FB51DAFA9}"/>
              </a:ext>
            </a:extLst>
          </p:cNvPr>
          <p:cNvSpPr txBox="1">
            <a:spLocks/>
          </p:cNvSpPr>
          <p:nvPr/>
        </p:nvSpPr>
        <p:spPr>
          <a:xfrm>
            <a:off x="647700" y="342900"/>
            <a:ext cx="169926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7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1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latin typeface="Perpetua Titling MT" panose="02020502060505020804" pitchFamily="18" charset="0"/>
              </a:rPr>
              <a:t>8. </a:t>
            </a:r>
            <a:r>
              <a:rPr lang="en-US" sz="3600" b="1" i="0" dirty="0">
                <a:effectLst/>
                <a:latin typeface="Perpetua Titling MT" panose="02020502060505020804" pitchFamily="18" charset="0"/>
              </a:rPr>
              <a:t>Find products where the discounted price ends with a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FC44E-1F14-E870-37F4-9F5C38C4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80" y="3873844"/>
            <a:ext cx="8325640" cy="6069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049CC0-1D2C-0340-004F-77905474B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00" y="1562100"/>
            <a:ext cx="13784599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8309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110</TotalTime>
  <Words>165</Words>
  <Application>Microsoft Office PowerPoint</Application>
  <PresentationFormat>Custom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Roobert</vt:lpstr>
      <vt:lpstr>Perpetua Titling MT</vt:lpstr>
      <vt:lpstr>League Spartan</vt:lpstr>
      <vt:lpstr>Fira Sans Medium</vt:lpstr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Minimalist Project Proposal Business Presentation</dc:title>
  <cp:lastModifiedBy>Sayooj R</cp:lastModifiedBy>
  <cp:revision>2</cp:revision>
  <dcterms:created xsi:type="dcterms:W3CDTF">2006-08-16T00:00:00Z</dcterms:created>
  <dcterms:modified xsi:type="dcterms:W3CDTF">2024-12-30T11:16:30Z</dcterms:modified>
  <dc:identifier>DAGawTyIHr4</dc:identifier>
</cp:coreProperties>
</file>